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9"/>
  </p:notesMasterIdLst>
  <p:handoutMasterIdLst>
    <p:handoutMasterId r:id="rId20"/>
  </p:handoutMasterIdLst>
  <p:sldIdLst>
    <p:sldId id="265" r:id="rId2"/>
    <p:sldId id="324" r:id="rId3"/>
    <p:sldId id="328" r:id="rId4"/>
    <p:sldId id="327" r:id="rId5"/>
    <p:sldId id="263" r:id="rId6"/>
    <p:sldId id="325" r:id="rId7"/>
    <p:sldId id="322" r:id="rId8"/>
    <p:sldId id="326" r:id="rId9"/>
    <p:sldId id="284" r:id="rId10"/>
    <p:sldId id="316" r:id="rId11"/>
    <p:sldId id="315" r:id="rId12"/>
    <p:sldId id="317" r:id="rId13"/>
    <p:sldId id="319" r:id="rId14"/>
    <p:sldId id="320" r:id="rId15"/>
    <p:sldId id="280" r:id="rId16"/>
    <p:sldId id="310" r:id="rId17"/>
    <p:sldId id="305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69573" autoAdjust="0"/>
  </p:normalViewPr>
  <p:slideViewPr>
    <p:cSldViewPr snapToGrid="0" snapToObjects="1" showGuides="1">
      <p:cViewPr varScale="1">
        <p:scale>
          <a:sx n="79" d="100"/>
          <a:sy n="79" d="100"/>
        </p:scale>
        <p:origin x="134" y="595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Современные города сталкиваются с серьезными проблемами в области дорожного движения: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现代城市在道路交通方面面临严重的问题：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Перегрузка дорог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Увеличение количества автомобилей приводит к заторам, особенно в час пик. По данным Всемирного банка, в крупных городах заторы могут увеличивать время в пути на 40% и более.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道路拥堵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：汽车数量的增加导致交通堵塞，尤其是在高峰时段。据世界银行称，在大城市，交通拥堵可导致出行时间增加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40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％或更多。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Низкая эффективность традиционных систем управления светофорами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В большинстве случаев светофоры управляются по фиксированным интервалам времени, что не учитывает реальную плотность потока транспорта.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传统交通灯控制系统效率低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：大多数情况下，交通灯都是按照固定的时间间隔进行控制，没有考虑实际的交通流密度。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Динамичное управление светофорами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Современные подходы, такие как системы с датчиками, стоят дорого и не всегда обеспечивают точную оценку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动态交通灯控制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：当前的方法（例如基于传感器的系统）成本高昂，并且并不总是能提供车辆流量的准确估计。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Таким образом, нам необходимо разработать решение, которое позволит эффективно мониторить и анализировать транспортные потоки с помощью камер, повысить точность прогнозирования трафика и улучшить систему управления светофорами для повышения пропускной способности, уменьшения пробок и сокращения выбросов.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因此，我们需要构想出一套解决方案，通过摄像头对交通流进行有效监控和分析，提高交通流预测的准确性，以改进交通灯控制系统以提高通行效率，缓解道路拥堵，减少排放。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6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pPr algn="l">
              <a:spcAft>
                <a:spcPts val="1200"/>
              </a:spcAft>
            </a:pP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0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08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442525"/>
            <a:ext cx="8745166" cy="704850"/>
          </a:xfrm>
        </p:spPr>
        <p:txBody>
          <a:bodyPr>
            <a:noAutofit/>
          </a:bodyPr>
          <a:lstStyle/>
          <a:p>
            <a:pPr algn="ctr"/>
            <a:r>
              <a:rPr lang="ru-RU" altLang="zh-CN" sz="2400" b="1" i="0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Методы детекции транспортных потоков с помощью компьютерного зрения для улучшения управления светофорами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B39C447F-7789-D914-2682-159AE68208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86" b="586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7D6E8493-F34E-A3DE-5CC9-A51F7FEAAC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4" name="Рисунок 13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55CAB40C-5337-8BF0-0625-E685F899AA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924" b="5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D789FEA7-5AC2-99BA-BB98-5D9499023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711" b="6711"/>
          <a:stretch>
            <a:fillRect/>
          </a:stretch>
        </p:blipFill>
        <p:spPr/>
      </p:pic>
      <p:sp>
        <p:nvSpPr>
          <p:cNvPr id="10" name="Рисунок 9">
            <a:extLst>
              <a:ext uri="{FF2B5EF4-FFF2-40B4-BE49-F238E27FC236}">
                <a16:creationId xmlns:a16="http://schemas.microsoft.com/office/drawing/2014/main" id="{98BE48A4-EBBB-156D-739A-E7D0659C950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6B9C87A-1CB9-8548-2E75-F473D1DB0B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350F252-A57D-E561-C9FF-C567FEE1DF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5924" b="5924"/>
          <a:stretch>
            <a:fillRect/>
          </a:stretch>
        </p:blipFill>
        <p:spPr/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-243" t="8890" r="243" b="31362"/>
          <a:stretch/>
        </p:blipFill>
        <p:spPr>
          <a:xfrm>
            <a:off x="454050" y="952607"/>
            <a:ext cx="2589213" cy="1304294"/>
          </a:xfr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85978689-CD89-E96E-2201-F9A2214F8C5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E87A544-55FB-1C80-6A79-70F4E704BF4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24ACE34-10A6-1C8E-8DAD-9AA9B4250EA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7435FDD6-FF73-314F-0ECA-07ACCB2459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CAB6ECF-A625-86F0-2A87-1E656A6B5A7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A86CA11-FF94-52CB-154C-7057EE646FD8}"/>
              </a:ext>
            </a:extLst>
          </p:cNvPr>
          <p:cNvSpPr txBox="1">
            <a:spLocks/>
          </p:cNvSpPr>
          <p:nvPr/>
        </p:nvSpPr>
        <p:spPr>
          <a:xfrm>
            <a:off x="436728" y="1021377"/>
            <a:ext cx="4327219" cy="2042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На слайдах должно быть как можно меньше текста. Не бойтесь оставлять свободное место, ведь оно имеет такую же ценность, как картинка или текст. </a:t>
            </a:r>
            <a:endParaRPr lang="ru-RU" sz="1200" b="0" i="0" dirty="0">
              <a:effectLst/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Текст должен быть читабельным.</a:t>
            </a:r>
            <a:endParaRPr lang="ru-RU" sz="1200" dirty="0"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>
                <a:latin typeface="Golos Text" panose="020B0503020202020204" pitchFamily="34" charset="0"/>
                <a:ea typeface="Golos Text" panose="020B0503020202020204" pitchFamily="34" charset="0"/>
              </a:rPr>
              <a:t>Делайте акцент на самом важном, выделяя слова, например, другим цветом либо цветными плашками, или </a:t>
            </a:r>
            <a:r>
              <a:rPr lang="ru-RU" sz="1200" dirty="0"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же используя жирное или курсивное начертание.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Не оставляйте «висячие» предлоги, их нужно переносить на следующую строку.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31D99C-9EE7-7438-A8F6-8A255AD5CCD2}"/>
              </a:ext>
            </a:extLst>
          </p:cNvPr>
          <p:cNvSpPr txBox="1">
            <a:spLocks/>
          </p:cNvSpPr>
          <p:nvPr/>
        </p:nvSpPr>
        <p:spPr>
          <a:xfrm>
            <a:off x="4795120" y="1051995"/>
            <a:ext cx="2031707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i="1" dirty="0"/>
              <a:t>Пример оформления слайда: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00B6D-2EAC-D80B-983A-F420D977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87" y="1344079"/>
            <a:ext cx="3247278" cy="18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51CB0-746D-A717-9B37-016B96D92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28" y="974866"/>
            <a:ext cx="8253351" cy="25716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200" dirty="0"/>
              <a:t>В шаблоне презентации представлено несколько вариантов фонов.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800" dirty="0"/>
          </a:p>
        </p:txBody>
      </p:sp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2CAC1882-B83E-E295-975B-04CCF92A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5" y="2863302"/>
            <a:ext cx="1854220" cy="10607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B55B04-6B68-F1FD-0C61-09A64706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8" y="2560072"/>
            <a:ext cx="1807636" cy="10498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F1A216D-6E3A-375D-D799-488E9A56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57" y="3956648"/>
            <a:ext cx="1815042" cy="10409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86C1B8-7B5C-45A6-C667-01CB24B8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45" y="3961949"/>
            <a:ext cx="1854220" cy="10634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F919F3-5767-C579-9FFB-76AF9EDF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89" y="2232422"/>
            <a:ext cx="1806219" cy="101643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9645F72-2EEB-F09D-15A0-B072862DA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1" y="1538719"/>
            <a:ext cx="2148725" cy="12479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7861AD1-B11F-2C41-6D57-28BBC7F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045" y="2823712"/>
            <a:ext cx="1806218" cy="10140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ADAFAC-5582-2823-5477-B9FC9ED6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533" y="2589779"/>
            <a:ext cx="1806219" cy="101643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4CC287-7E2C-12D7-7703-09A4F15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990" y="2093237"/>
            <a:ext cx="1806219" cy="1016439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4F129D-D192-D5EC-4045-6FF69EE4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123" y="1502150"/>
            <a:ext cx="2148725" cy="1247950"/>
          </a:xfrm>
          <a:prstGeom prst="rect">
            <a:avLst/>
          </a:prstGeom>
        </p:spPr>
      </p:pic>
      <p:sp>
        <p:nvSpPr>
          <p:cNvPr id="40" name="Объект 2">
            <a:extLst>
              <a:ext uri="{FF2B5EF4-FFF2-40B4-BE49-F238E27FC236}">
                <a16:creationId xmlns:a16="http://schemas.microsoft.com/office/drawing/2014/main" id="{1142AB3C-C9FB-88F2-21DE-8C13C3A0649D}"/>
              </a:ext>
            </a:extLst>
          </p:cNvPr>
          <p:cNvSpPr txBox="1">
            <a:spLocks/>
          </p:cNvSpPr>
          <p:nvPr/>
        </p:nvSpPr>
        <p:spPr>
          <a:xfrm>
            <a:off x="430355" y="1239334"/>
            <a:ext cx="3377369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Их можно </a:t>
            </a:r>
            <a:r>
              <a:rPr lang="ru-RU" sz="1200" dirty="0" err="1"/>
              <a:t>миксовать</a:t>
            </a:r>
            <a:r>
              <a:rPr lang="ru-RU" sz="1200" dirty="0"/>
              <a:t>: 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2CE85022-AA2F-E141-4234-EEBCC6A41382}"/>
              </a:ext>
            </a:extLst>
          </p:cNvPr>
          <p:cNvSpPr txBox="1">
            <a:spLocks/>
          </p:cNvSpPr>
          <p:nvPr/>
        </p:nvSpPr>
        <p:spPr>
          <a:xfrm>
            <a:off x="4385980" y="1216089"/>
            <a:ext cx="4251716" cy="29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А можно выбрать один цвет для всей презентации:</a:t>
            </a:r>
          </a:p>
        </p:txBody>
      </p:sp>
    </p:spTree>
    <p:extLst>
      <p:ext uri="{BB962C8B-B14F-4D97-AF65-F5344CB8AC3E}">
        <p14:creationId xmlns:p14="http://schemas.microsoft.com/office/powerpoint/2010/main" val="403168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1837-1767-690C-EEDD-0863FF186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05763"/>
            <a:ext cx="8347587" cy="282848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Для того чтобы ваша презентация вызывала у аудитории эмоциональный отклик, используйте подходящие изображения.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Выбирайте фотографии только высокого разрешения.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Любые фотографии могут быть использованы в презентации только с соблюдением авторских прав.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Таблицы и списки по возможности заменяйте инфографикой и диаграммами. Если же необходима таблица, то делайте ее максимально простой и понятной для аудитории.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ru-RU" altLang="zh-CN" b="1" dirty="0">
                <a:latin typeface="Golos Text" panose="020B0503020202020204"/>
              </a:rPr>
              <a:t>П</a:t>
            </a:r>
            <a:r>
              <a:rPr lang="ru-RU" altLang="zh-CN" b="1" dirty="0">
                <a:effectLst/>
                <a:latin typeface="Golos Text" panose="020B0503020202020204"/>
              </a:rPr>
              <a:t>роблемыи в области дорожного движения: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ru-RU" altLang="zh-CN" dirty="0">
                <a:effectLst/>
                <a:latin typeface="Golos Text" panose="020B0503020202020204"/>
              </a:rPr>
              <a:t>Перегрузка дорог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zh-CN" dirty="0"/>
              <a:t>Низкая эффективность традиционных систем управления светофорами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b="1" dirty="0"/>
              <a:t>Необходимость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повышать точность прогнозирования трафика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повышать пропускной способности машин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уменьшать пробок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сокращать выбросов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Актуальность (можно с аргументами, графиками, ссылками на статьи)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37C5B-3044-DB80-2E63-9C538840B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6579AA04-2341-3685-25F4-0DCFE58AE6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ru-RU" altLang="zh-CN" b="1" dirty="0"/>
              <a:t>Цель</a:t>
            </a:r>
            <a:endParaRPr lang="en-US" altLang="zh-CN" b="1" dirty="0"/>
          </a:p>
          <a:p>
            <a:r>
              <a:rPr lang="ru-RU" altLang="zh-CN" dirty="0"/>
              <a:t>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 </a:t>
            </a:r>
          </a:p>
          <a:p>
            <a:r>
              <a:rPr lang="ru-RU" altLang="zh-CN" b="1" dirty="0"/>
              <a:t>Задачи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dirty="0"/>
              <a:t>Обзор существующих методов и технологий для анализа транспортных потоков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dirty="0"/>
              <a:t>Разработка системы обнаружения потока транспортных средств на основе компьютерного зрения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dirty="0"/>
              <a:t>Разработка алгоритмов для динамической адаптации времени работы светофора в зависимости от потока транспортных средств.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zh-CN" dirty="0"/>
              <a:t>Тестирование и оценка эффективности предложенной системы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0525581-4FC7-B057-6B39-FE41B6CC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 и задачи</a:t>
            </a:r>
          </a:p>
        </p:txBody>
      </p:sp>
    </p:spTree>
    <p:extLst>
      <p:ext uri="{BB962C8B-B14F-4D97-AF65-F5344CB8AC3E}">
        <p14:creationId xmlns:p14="http://schemas.microsoft.com/office/powerpoint/2010/main" val="182035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7DA1B-0F83-E95A-0954-32258B11B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6F10B3A1-646C-4A54-89F5-7A12DA8033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1" dirty="0"/>
              <a:t>1. Исследование существующих решений</a:t>
            </a:r>
            <a:endParaRPr lang="zh-CN" altLang="en-US" b="1" dirty="0"/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ru-RU" dirty="0"/>
              <a:t>Проведение обзора литературы по методам детекции транспортных потоков с использованием компьютерного зрения.  </a:t>
            </a:r>
            <a:endParaRPr lang="zh-CN" alt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ru-RU" dirty="0"/>
              <a:t>Изучение технологий для динамического управления светофорами.  </a:t>
            </a:r>
            <a:endParaRPr lang="zh-CN" altLang="en-US" dirty="0"/>
          </a:p>
          <a:p>
            <a:r>
              <a:rPr lang="en-US" altLang="zh-CN" b="1" dirty="0"/>
              <a:t>2. </a:t>
            </a:r>
            <a:r>
              <a:rPr lang="ru-RU" b="1" dirty="0"/>
              <a:t>Разработка модели для детекции транспортных потоков</a:t>
            </a:r>
            <a:endParaRPr lang="zh-CN" altLang="en-US" b="1" dirty="0"/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ru-RU" dirty="0"/>
              <a:t>Сбор и подготовка видеоданных для обучения моделей.  </a:t>
            </a:r>
            <a:r>
              <a:rPr lang="zh-CN" altLang="en-US" dirty="0"/>
              <a:t>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ru-RU" dirty="0"/>
              <a:t>Выбор и настройка модели глубокого обучения (например, </a:t>
            </a:r>
            <a:r>
              <a:rPr lang="en-US" dirty="0"/>
              <a:t>YOLO, Mask R-CNN).  </a:t>
            </a:r>
          </a:p>
          <a:p>
            <a:r>
              <a:rPr lang="en-US" dirty="0"/>
              <a:t>   - </a:t>
            </a:r>
            <a:r>
              <a:rPr lang="ru-RU" dirty="0"/>
              <a:t>Разработка алгоритма детекции транспортных средств и их классификации (например, типы автомобилей, плотность).  </a:t>
            </a:r>
            <a:endParaRPr lang="zh-CN" altLang="en-US" dirty="0"/>
          </a:p>
          <a:p>
            <a:r>
              <a:rPr lang="en-US" altLang="zh-CN" b="1" dirty="0"/>
              <a:t>3. </a:t>
            </a:r>
            <a:r>
              <a:rPr lang="ru-RU" b="1" dirty="0"/>
              <a:t>Разработка алгоритма динамической адаптации светофоров</a:t>
            </a:r>
            <a:endParaRPr lang="zh-CN" altLang="en-US" b="1" dirty="0"/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ru-RU" dirty="0"/>
              <a:t>Анализ существующих адаптивных алгоритмов светофоров</a:t>
            </a:r>
            <a:endParaRPr lang="zh-CN" alt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ru-RU" dirty="0"/>
              <a:t>Улучшить алгоритм на основе данных о транспортных потоках  </a:t>
            </a:r>
            <a:endParaRPr lang="zh-CN" altLang="en-US" dirty="0"/>
          </a:p>
          <a:p>
            <a:r>
              <a:rPr lang="en-US" altLang="zh-CN" b="1" dirty="0"/>
              <a:t>4. </a:t>
            </a:r>
            <a:r>
              <a:rPr lang="ru-RU" b="1" dirty="0"/>
              <a:t>Тестирование и интеграция</a:t>
            </a:r>
            <a:endParaRPr lang="en-US" b="1" dirty="0"/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ru-RU" dirty="0"/>
              <a:t>Выбор инструменты и платформы для имитационного тестирования.</a:t>
            </a:r>
            <a:endParaRPr lang="zh-CN" alt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ru-RU" dirty="0"/>
              <a:t>Тестирование систем на выбранных инструментах  </a:t>
            </a:r>
            <a:endParaRPr lang="zh-CN" altLang="en-US" dirty="0"/>
          </a:p>
          <a:p>
            <a:r>
              <a:rPr lang="en-US" altLang="zh-CN" b="1" dirty="0"/>
              <a:t>5. </a:t>
            </a:r>
            <a:r>
              <a:rPr lang="ru-RU" b="1" dirty="0"/>
              <a:t>Оценка результатов и подготовка отчета</a:t>
            </a:r>
            <a:endParaRPr lang="en-US" b="1" dirty="0"/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ru-RU" dirty="0"/>
              <a:t>Оценка эффективности предложенной системы на основе различных критериев </a:t>
            </a:r>
            <a:endParaRPr lang="zh-CN" altLang="en-US" dirty="0"/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ru-RU" dirty="0"/>
              <a:t>Подготовка окончательного отчета и презентации.  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F23355B-8A69-2FF3-C91A-8ED3B5CE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План работ</a:t>
            </a:r>
          </a:p>
        </p:txBody>
      </p:sp>
    </p:spTree>
    <p:extLst>
      <p:ext uri="{BB962C8B-B14F-4D97-AF65-F5344CB8AC3E}">
        <p14:creationId xmlns:p14="http://schemas.microsoft.com/office/powerpoint/2010/main" val="223020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6F04732-FA0C-6214-4E09-404CAC7C88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5774</TotalTime>
  <Words>1247</Words>
  <Application>Microsoft Office PowerPoint</Application>
  <PresentationFormat>全屏显示(16:9)</PresentationFormat>
  <Paragraphs>94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ALS Gorizont Bold Expanded</vt:lpstr>
      <vt:lpstr>Golos Text</vt:lpstr>
      <vt:lpstr>Golos Text DemiBold</vt:lpstr>
      <vt:lpstr>Helvetica Neue</vt:lpstr>
      <vt:lpstr>Arial</vt:lpstr>
      <vt:lpstr>Calibri</vt:lpstr>
      <vt:lpstr>Open Sans</vt:lpstr>
      <vt:lpstr>Тема1</vt:lpstr>
      <vt:lpstr>Методы детекции транспортных потоков с помощью компьютерного зрения для улучшения управления светофорами</vt:lpstr>
      <vt:lpstr>Актуальность (можно с аргументами, графиками, ссылками на статьи)</vt:lpstr>
      <vt:lpstr>Цель и задачи</vt:lpstr>
      <vt:lpstr>План работ</vt:lpstr>
      <vt:lpstr>Спасибо за внимание!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Рекомендации по оформлению слайдов</vt:lpstr>
      <vt:lpstr>Рекомендации по оформлению слайдов</vt:lpstr>
      <vt:lpstr>Рекомендации по оформлению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宏祥 周</cp:lastModifiedBy>
  <cp:revision>109</cp:revision>
  <dcterms:created xsi:type="dcterms:W3CDTF">2014-06-27T12:30:22Z</dcterms:created>
  <dcterms:modified xsi:type="dcterms:W3CDTF">2025-02-17T12:09:00Z</dcterms:modified>
</cp:coreProperties>
</file>